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5.jpg" ContentType="image/png"/>
  <Override PartName="/ppt/media/image6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</p:sldMasterIdLst>
  <p:notesMasterIdLst>
    <p:notesMasterId r:id="rId19"/>
  </p:notesMasterIdLst>
  <p:handoutMasterIdLst>
    <p:handoutMasterId r:id="rId20"/>
  </p:handoutMasterIdLst>
  <p:sldIdLst>
    <p:sldId id="4804" r:id="rId2"/>
    <p:sldId id="4857" r:id="rId3"/>
    <p:sldId id="4824" r:id="rId4"/>
    <p:sldId id="4863" r:id="rId5"/>
    <p:sldId id="4869" r:id="rId6"/>
    <p:sldId id="4870" r:id="rId7"/>
    <p:sldId id="4871" r:id="rId8"/>
    <p:sldId id="4875" r:id="rId9"/>
    <p:sldId id="4872" r:id="rId10"/>
    <p:sldId id="4876" r:id="rId11"/>
    <p:sldId id="4877" r:id="rId12"/>
    <p:sldId id="4879" r:id="rId13"/>
    <p:sldId id="4878" r:id="rId14"/>
    <p:sldId id="4880" r:id="rId15"/>
    <p:sldId id="4825" r:id="rId16"/>
    <p:sldId id="4864" r:id="rId17"/>
    <p:sldId id="4828" r:id="rId18"/>
  </p:sldIdLst>
  <p:sldSz cx="12858750" cy="7232650"/>
  <p:notesSz cx="6858000" cy="9144000"/>
  <p:custDataLst>
    <p:tags r:id="rId2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B73"/>
    <a:srgbClr val="73A6A3"/>
    <a:srgbClr val="FBB80D"/>
    <a:srgbClr val="ED1C24"/>
    <a:srgbClr val="38AABA"/>
    <a:srgbClr val="1E6C7A"/>
    <a:srgbClr val="BF0000"/>
    <a:srgbClr val="166CA3"/>
    <a:srgbClr val="10517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46" autoAdjust="0"/>
    <p:restoredTop sz="64158" autoAdjust="0"/>
  </p:normalViewPr>
  <p:slideViewPr>
    <p:cSldViewPr>
      <p:cViewPr varScale="1">
        <p:scale>
          <a:sx n="117" d="100"/>
          <a:sy n="117" d="100"/>
        </p:scale>
        <p:origin x="208" y="192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>
                <a:latin typeface="微软雅黑" panose="020B0503020204020204" pitchFamily="34" charset="-122"/>
              </a:rPr>
              <a:t>2020/3/31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>
                <a:latin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06024D97-E667-405D-B634-E583E2108D71}" type="datetimeFigureOut">
              <a:rPr lang="zh-CN" altLang="en-US" smtClean="0"/>
              <a:pPr>
                <a:defRPr/>
              </a:pPr>
              <a:t>2020/3/31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418F03C3-53C1-4F10-8DAF-D1F318E96C6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910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由于当时大容量磁盘比较昂贵， 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的基本思想是将多个容量较小、相对廉价的磁盘进行有机组合，从而以较低的成本获得与昂贵大容量磁盘相当的容量、性能、可靠性。随着磁盘成本和价格的不断降低， 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可以使用大部分的磁盘， “廉价” 已经毫无意义。但这仅仅是名称的变化，实质内容没有改变。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0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由于当时大容量磁盘比较昂贵， 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的基本思想是将多个容量较小、相对廉价的磁盘进行有机组合，从而以较低的成本获得与昂贵大容量磁盘相当的容量、性能、可靠性。随着磁盘成本和价格的不断降低， 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可以使用大部分的磁盘， “廉价” 已经毫无意义。但这仅仅是名称的变化，实质内容没有改变。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87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由于当时大容量磁盘比较昂贵， 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的基本思想是将多个容量较小、相对廉价的磁盘进行有机组合，从而以较低的成本获得与昂贵大容量磁盘相当的容量、性能、可靠性。随着磁盘成本和价格的不断降低， 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可以使用大部分的磁盘， “廉价” 已经毫无意义。但这仅仅是名称的变化，实质内容没有改变。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92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由于当时大容量磁盘比较昂贵， 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的基本思想是将多个容量较小、相对廉价的磁盘进行有机组合，从而以较低的成本获得与昂贵大容量磁盘相当的容量、性能、可靠性。随着磁盘成本和价格的不断降低， 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可以使用大部分的磁盘， “廉价” 已经毫无意义。但这仅仅是名称的变化，实质内容没有改变。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37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由于当时大容量磁盘比较昂贵， 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的基本思想是将多个容量较小、相对廉价的磁盘进行有机组合，从而以较低的成本获得与昂贵大容量磁盘相当的容量、性能、可靠性。随着磁盘成本和价格的不断降低， 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可以使用大部分的磁盘， “廉价” 已经毫无意义。但这仅仅是名称的变化，实质内容没有改变。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441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283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47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681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微软雅黑" panose="020B0503020204020204" pitchFamily="34" charset="-122"/>
              </a:rPr>
              <a:pPr/>
              <a:t>2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9510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674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由于当时大容量磁盘比较昂贵， 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的基本思想是将多个容量较小、相对廉价的磁盘进行有机组合，从而以较低的成本获得与昂贵大容量磁盘相当的容量、性能、可靠性。随着磁盘成本和价格的不断降低， 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可以使用大部分的磁盘， “廉价” 已经毫无意义。但这仅仅是名称的变化，实质内容没有改变。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23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由于当时大容量磁盘比较昂贵， 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的基本思想是将多个容量较小、相对廉价的磁盘进行有机组合，从而以较低的成本获得与昂贵大容量磁盘相当的容量、性能、可靠性。随着磁盘成本和价格的不断降低， 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可以使用大部分的磁盘， “廉价” 已经毫无意义。但这仅仅是名称的变化，实质内容没有改变。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83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由于当时大容量磁盘比较昂贵， 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的基本思想是将多个容量较小、相对廉价的磁盘进行有机组合，从而以较低的成本获得与昂贵大容量磁盘相当的容量、性能、可靠性。随着磁盘成本和价格的不断降低， 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可以使用大部分的磁盘， “廉价” 已经毫无意义。但这仅仅是名称的变化，实质内容没有改变。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02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由于当时大容量磁盘比较昂贵， 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的基本思想是将多个容量较小、相对廉价的磁盘进行有机组合，从而以较低的成本获得与昂贵大容量磁盘相当的容量、性能、可靠性。随着磁盘成本和价格的不断降低， 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可以使用大部分的磁盘， “廉价” 已经毫无意义。但这仅仅是名称的变化，实质内容没有改变。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43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由于当时大容量磁盘比较昂贵， 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的基本思想是将多个容量较小、相对廉价的磁盘进行有机组合，从而以较低的成本获得与昂贵大容量磁盘相当的容量、性能、可靠性。随着磁盘成本和价格的不断降低， 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可以使用大部分的磁盘， “廉价” 已经毫无意义。但这仅仅是名称的变化，实质内容没有改变。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33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由于当时大容量磁盘比较昂贵， 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的基本思想是将多个容量较小、相对廉价的磁盘进行有机组合，从而以较低的成本获得与昂贵大容量磁盘相当的容量、性能、可靠性。随着磁盘成本和价格的不断降低， 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可以使用大部分的磁盘， “廉价” 已经毫无意义。但这仅仅是名称的变化，实质内容没有改变。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16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893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81D31-F903-B34D-B6B6-B32713BD8A8D}" type="datetime1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A611-6692-4583-86AB-5AB9B972BD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51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10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21475022-AF16-6741-8195-967B189ADD2B}" type="datetime1">
              <a:rPr lang="zh-CN" altLang="en-US" smtClean="0"/>
              <a:t>2020/3/31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3E01EE5D-26FB-46D5-A381-ECFB35BF1D3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0" t="20132"/>
          <a:stretch/>
        </p:blipFill>
        <p:spPr>
          <a:xfrm>
            <a:off x="164679" y="1642637"/>
            <a:ext cx="6604488" cy="5560540"/>
          </a:xfrm>
          <a:prstGeom prst="rect">
            <a:avLst/>
          </a:prstGeom>
        </p:spPr>
      </p:pic>
      <p:sp>
        <p:nvSpPr>
          <p:cNvPr id="13" name="灯片编号占位符 1">
            <a:extLst>
              <a:ext uri="{FF2B5EF4-FFF2-40B4-BE49-F238E27FC236}">
                <a16:creationId xmlns:a16="http://schemas.microsoft.com/office/drawing/2014/main" id="{B4C9D329-A8B7-C647-946E-DE6EB44886F4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1</a:t>
            </a:fld>
            <a:r>
              <a:rPr lang="en-US" altLang="zh-CN" sz="3200" dirty="0"/>
              <a:t>/16</a:t>
            </a:r>
            <a:endParaRPr lang="zh-CN" altLang="en-US" dirty="0"/>
          </a:p>
        </p:txBody>
      </p:sp>
      <p:sp>
        <p:nvSpPr>
          <p:cNvPr id="18" name="矩形 259">
            <a:extLst>
              <a:ext uri="{FF2B5EF4-FFF2-40B4-BE49-F238E27FC236}">
                <a16:creationId xmlns:a16="http://schemas.microsoft.com/office/drawing/2014/main" id="{3AFD2735-705E-7046-8296-A3DB91755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0563" y="4422907"/>
            <a:ext cx="55036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2400" dirty="0">
                <a:solidFill>
                  <a:schemeClr val="accent1"/>
                </a:solidFill>
                <a:cs typeface="Arial" panose="020B0604020202020204" pitchFamily="34" charset="0"/>
              </a:rPr>
              <a:t>2020</a:t>
            </a:r>
            <a:r>
              <a:rPr lang="zh-CN" altLang="en-US" sz="2400" dirty="0">
                <a:solidFill>
                  <a:schemeClr val="accent1"/>
                </a:solidFill>
                <a:cs typeface="Arial" panose="020B0604020202020204" pitchFamily="34" charset="0"/>
              </a:rPr>
              <a:t>年</a:t>
            </a:r>
            <a:r>
              <a:rPr lang="en-US" altLang="zh-CN" sz="2400" dirty="0">
                <a:solidFill>
                  <a:schemeClr val="accent1"/>
                </a:solidFill>
                <a:cs typeface="Arial" panose="020B0604020202020204" pitchFamily="34" charset="0"/>
              </a:rPr>
              <a:t>03</a:t>
            </a:r>
            <a:r>
              <a:rPr lang="zh-CN" altLang="en-US" sz="2400" dirty="0">
                <a:solidFill>
                  <a:schemeClr val="accent1"/>
                </a:solidFill>
                <a:cs typeface="Arial" panose="020B0604020202020204" pitchFamily="34" charset="0"/>
              </a:rPr>
              <a:t>月</a:t>
            </a:r>
            <a:r>
              <a:rPr lang="en-US" altLang="zh-CN" sz="2400" dirty="0">
                <a:solidFill>
                  <a:schemeClr val="accent1"/>
                </a:solidFill>
                <a:cs typeface="Arial" panose="020B0604020202020204" pitchFamily="34" charset="0"/>
              </a:rPr>
              <a:t>31</a:t>
            </a:r>
            <a:r>
              <a:rPr lang="zh-CN" altLang="en-US" sz="2400" dirty="0">
                <a:solidFill>
                  <a:schemeClr val="accent1"/>
                </a:solidFill>
                <a:cs typeface="Arial" panose="020B0604020202020204" pitchFamily="34" charset="0"/>
              </a:rPr>
              <a:t>日</a:t>
            </a:r>
            <a:endParaRPr lang="en-US" altLang="zh-CN" sz="24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19" name="矩形 259">
            <a:extLst>
              <a:ext uri="{FF2B5EF4-FFF2-40B4-BE49-F238E27FC236}">
                <a16:creationId xmlns:a16="http://schemas.microsoft.com/office/drawing/2014/main" id="{1E7EB73F-8DFA-7540-913B-4F027BF40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0806" y="2780270"/>
            <a:ext cx="54006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4400" b="1" dirty="0">
                <a:solidFill>
                  <a:schemeClr val="accent1"/>
                </a:solidFill>
                <a:cs typeface="Arial" panose="020B0604020202020204" pitchFamily="34" charset="0"/>
              </a:rPr>
              <a:t>精神健康大数据平台</a:t>
            </a:r>
            <a:endParaRPr lang="en-US" altLang="zh-CN" sz="6000" b="1" dirty="0">
              <a:solidFill>
                <a:schemeClr val="accent6"/>
              </a:solidFill>
              <a:cs typeface="Arial" panose="020B0604020202020204" pitchFamily="34" charset="0"/>
            </a:endParaRPr>
          </a:p>
        </p:txBody>
      </p:sp>
      <p:sp>
        <p:nvSpPr>
          <p:cNvPr id="20" name="矩形 259">
            <a:extLst>
              <a:ext uri="{FF2B5EF4-FFF2-40B4-BE49-F238E27FC236}">
                <a16:creationId xmlns:a16="http://schemas.microsoft.com/office/drawing/2014/main" id="{089AF5F5-B1B4-BA49-A2A7-A44080EF0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9721" y="4901014"/>
            <a:ext cx="41764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dirty="0">
                <a:solidFill>
                  <a:schemeClr val="accent1"/>
                </a:solidFill>
                <a:cs typeface="Arial" panose="020B0604020202020204" pitchFamily="34" charset="0"/>
              </a:rPr>
              <a:t>汇报人：王思成</a:t>
            </a:r>
            <a:endParaRPr lang="zh-CN" altLang="en-US" sz="16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1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68">
        <p:fade/>
      </p:transition>
    </mc:Choice>
    <mc:Fallback xmlns="">
      <p:transition spd="med" advTm="3168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4454798" y="325901"/>
            <a:ext cx="3949155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Redis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一致性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灯片编号占位符 1">
            <a:extLst>
              <a:ext uri="{FF2B5EF4-FFF2-40B4-BE49-F238E27FC236}">
                <a16:creationId xmlns:a16="http://schemas.microsoft.com/office/drawing/2014/main" id="{41D6BAE6-B107-A142-8D83-B5D33E0B315E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10</a:t>
            </a:fld>
            <a:r>
              <a:rPr lang="en-US" altLang="zh-CN" sz="3200" dirty="0"/>
              <a:t>/16</a:t>
            </a:r>
            <a:endParaRPr lang="zh-CN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E05E3-BEDD-724A-BFCF-A07814AF8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871" y="1281578"/>
            <a:ext cx="4392488" cy="4669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EE83F5-2FED-9A43-AE4D-C089B41F6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431" y="1117475"/>
            <a:ext cx="4920015" cy="499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8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4454798" y="325901"/>
            <a:ext cx="3949155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Redis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分布式锁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灯片编号占位符 1">
            <a:extLst>
              <a:ext uri="{FF2B5EF4-FFF2-40B4-BE49-F238E27FC236}">
                <a16:creationId xmlns:a16="http://schemas.microsoft.com/office/drawing/2014/main" id="{41D6BAE6-B107-A142-8D83-B5D33E0B315E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11</a:t>
            </a:fld>
            <a:r>
              <a:rPr lang="en-US" altLang="zh-CN" sz="3200" dirty="0"/>
              <a:t>/16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469A0B-54FC-6A40-BCC6-B45E9A7BD028}"/>
              </a:ext>
            </a:extLst>
          </p:cNvPr>
          <p:cNvSpPr txBox="1"/>
          <p:nvPr/>
        </p:nvSpPr>
        <p:spPr>
          <a:xfrm>
            <a:off x="1640843" y="1631166"/>
            <a:ext cx="95770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加锁</a:t>
            </a:r>
            <a:endParaRPr lang="zh-CN" altLang="en-US" dirty="0"/>
          </a:p>
          <a:p>
            <a:r>
              <a:rPr lang="zh-CN" altLang="en-US" dirty="0"/>
              <a:t>最简单的方法是使用</a:t>
            </a:r>
            <a:r>
              <a:rPr lang="en-US" dirty="0" err="1"/>
              <a:t>setnx</a:t>
            </a:r>
            <a:r>
              <a:rPr lang="zh-CN" altLang="en-US" dirty="0"/>
              <a:t>命令。</a:t>
            </a:r>
            <a:r>
              <a:rPr lang="en-US" dirty="0"/>
              <a:t>key</a:t>
            </a:r>
            <a:r>
              <a:rPr lang="zh-CN" altLang="en-US" dirty="0"/>
              <a:t>是锁的唯一标识，按业务来决定命名。如果</a:t>
            </a:r>
            <a:r>
              <a:rPr lang="zh-CN" altLang="en-CN" dirty="0"/>
              <a:t>该</a:t>
            </a:r>
            <a:r>
              <a:rPr lang="zh-CN" altLang="en-US" dirty="0"/>
              <a:t>锁用于互斥，则将</a:t>
            </a:r>
            <a:r>
              <a:rPr lang="en-US" altLang="zh-CN" dirty="0"/>
              <a:t>value</a:t>
            </a:r>
            <a:r>
              <a:rPr lang="zh-CN" altLang="en-US" dirty="0"/>
              <a:t>设置成</a:t>
            </a:r>
            <a:r>
              <a:rPr lang="en-US" altLang="zh-CN" dirty="0"/>
              <a:t>1</a:t>
            </a:r>
            <a:r>
              <a:rPr lang="zh-CN" altLang="en-US" dirty="0"/>
              <a:t>。伪代码如下： </a:t>
            </a:r>
            <a:r>
              <a:rPr lang="en-US" altLang="zh-CN" b="1" dirty="0" err="1"/>
              <a:t>s</a:t>
            </a:r>
            <a:r>
              <a:rPr lang="en-US" b="1" dirty="0" err="1"/>
              <a:t>etnx</a:t>
            </a:r>
            <a:r>
              <a:rPr lang="en-US" altLang="zh-CN" b="1" dirty="0"/>
              <a:t>(</a:t>
            </a:r>
            <a:r>
              <a:rPr lang="en-US" b="1" dirty="0"/>
              <a:t>key</a:t>
            </a:r>
            <a:r>
              <a:rPr lang="en-US" altLang="zh-CN" b="1" dirty="0"/>
              <a:t>,</a:t>
            </a:r>
            <a:r>
              <a:rPr lang="zh-CN" altLang="en-US" b="1" dirty="0"/>
              <a:t> </a:t>
            </a:r>
            <a:r>
              <a:rPr lang="en-US" b="1" dirty="0"/>
              <a:t>1</a:t>
            </a:r>
            <a:r>
              <a:rPr lang="en-US" altLang="zh-CN" b="1" dirty="0"/>
              <a:t>)</a:t>
            </a:r>
            <a:br>
              <a:rPr lang="zh-CN" altLang="en-US" dirty="0"/>
            </a:br>
            <a:endParaRPr lang="zh-CN" altLang="en-US" dirty="0"/>
          </a:p>
          <a:p>
            <a:r>
              <a:rPr lang="en-US" altLang="zh-CN" b="1" dirty="0"/>
              <a:t>2.</a:t>
            </a:r>
            <a:r>
              <a:rPr lang="zh-CN" altLang="en-US" b="1" dirty="0"/>
              <a:t>释放锁</a:t>
            </a:r>
            <a:endParaRPr lang="zh-CN" altLang="en-US" dirty="0"/>
          </a:p>
          <a:p>
            <a:r>
              <a:rPr lang="zh-CN" altLang="en-US" dirty="0"/>
              <a:t>当得到锁的线程执行完任务，需要释放锁，以便其他线程可以进入。释放锁的最简单方式是执行</a:t>
            </a:r>
            <a:r>
              <a:rPr lang="en-US" dirty="0"/>
              <a:t>del</a:t>
            </a:r>
            <a:r>
              <a:rPr lang="zh-CN" altLang="en-US" dirty="0"/>
              <a:t>指令，伪代码如下：</a:t>
            </a:r>
            <a:r>
              <a:rPr lang="en-US" altLang="zh-CN" b="1" dirty="0"/>
              <a:t>d</a:t>
            </a:r>
            <a:r>
              <a:rPr lang="en-US" b="1" dirty="0"/>
              <a:t>el</a:t>
            </a:r>
            <a:r>
              <a:rPr lang="en-US" altLang="zh-CN" b="1" dirty="0"/>
              <a:t>(</a:t>
            </a:r>
            <a:r>
              <a:rPr lang="en-US" b="1" dirty="0"/>
              <a:t>key</a:t>
            </a:r>
            <a:r>
              <a:rPr lang="en-US" altLang="zh-CN" b="1" dirty="0"/>
              <a:t>)</a:t>
            </a:r>
          </a:p>
          <a:p>
            <a:r>
              <a:rPr lang="zh-CN" altLang="en-US" dirty="0"/>
              <a:t>释放锁之后，其他线程就可以继续执行</a:t>
            </a:r>
            <a:r>
              <a:rPr lang="en-US" dirty="0" err="1"/>
              <a:t>setnx</a:t>
            </a:r>
            <a:r>
              <a:rPr lang="zh-CN" altLang="en-US" dirty="0"/>
              <a:t>命令来获得锁。</a:t>
            </a:r>
          </a:p>
          <a:p>
            <a:endParaRPr lang="zh-CN" altLang="en-US" dirty="0"/>
          </a:p>
          <a:p>
            <a:r>
              <a:rPr lang="en-US" altLang="zh-CN" b="1" dirty="0"/>
              <a:t>3.</a:t>
            </a:r>
            <a:r>
              <a:rPr lang="zh-CN" altLang="en-US" b="1" dirty="0"/>
              <a:t>锁超时</a:t>
            </a:r>
            <a:endParaRPr lang="zh-CN" altLang="en-US" dirty="0"/>
          </a:p>
          <a:p>
            <a:r>
              <a:rPr lang="zh-CN" altLang="en-US" dirty="0"/>
              <a:t>如果一个得到锁的线程在执行任务的过程中挂掉，来不及显式地释放锁，这块资源将会永远被锁住，别的线程再也别想进来。所以，</a:t>
            </a:r>
            <a:r>
              <a:rPr lang="en-US" dirty="0" err="1"/>
              <a:t>setnx</a:t>
            </a:r>
            <a:r>
              <a:rPr lang="zh-CN" altLang="en-US" dirty="0"/>
              <a:t>的</a:t>
            </a:r>
            <a:r>
              <a:rPr lang="en-US" dirty="0"/>
              <a:t>key</a:t>
            </a:r>
            <a:r>
              <a:rPr lang="zh-CN" altLang="en-US" dirty="0"/>
              <a:t>必须设置一个超时时间，以保证即使没有被显式释放，这把锁也要在一定时间后自动释放。</a:t>
            </a:r>
            <a:r>
              <a:rPr lang="en-US" dirty="0" err="1"/>
              <a:t>setnx</a:t>
            </a:r>
            <a:r>
              <a:rPr lang="zh-CN" altLang="en-US" dirty="0"/>
              <a:t>不支持超时参数，所以需要额外的指令，伪代码如下：</a:t>
            </a:r>
            <a:r>
              <a:rPr lang="en-US" b="1" dirty="0"/>
              <a:t>expire</a:t>
            </a:r>
            <a:r>
              <a:rPr lang="en-US" altLang="zh-CN" b="1" dirty="0"/>
              <a:t>(</a:t>
            </a:r>
            <a:r>
              <a:rPr lang="en-US" b="1" dirty="0"/>
              <a:t>key</a:t>
            </a:r>
            <a:r>
              <a:rPr lang="en-US" altLang="zh-CN" b="1" dirty="0"/>
              <a:t>,</a:t>
            </a:r>
            <a:r>
              <a:rPr lang="zh-CN" altLang="en-US" b="1" dirty="0"/>
              <a:t> </a:t>
            </a:r>
            <a:r>
              <a:rPr lang="en-US" b="1" dirty="0"/>
              <a:t>30</a:t>
            </a:r>
            <a:r>
              <a:rPr lang="en-US" altLang="zh-CN" b="1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64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4454798" y="325901"/>
            <a:ext cx="3949155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Redis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分布式锁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灯片编号占位符 1">
            <a:extLst>
              <a:ext uri="{FF2B5EF4-FFF2-40B4-BE49-F238E27FC236}">
                <a16:creationId xmlns:a16="http://schemas.microsoft.com/office/drawing/2014/main" id="{41D6BAE6-B107-A142-8D83-B5D33E0B315E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12</a:t>
            </a:fld>
            <a:r>
              <a:rPr lang="en-US" altLang="zh-CN" sz="3200" dirty="0"/>
              <a:t>/16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469A0B-54FC-6A40-BCC6-B45E9A7BD028}"/>
              </a:ext>
            </a:extLst>
          </p:cNvPr>
          <p:cNvSpPr txBox="1"/>
          <p:nvPr/>
        </p:nvSpPr>
        <p:spPr>
          <a:xfrm>
            <a:off x="1640843" y="2405854"/>
            <a:ext cx="95770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(</a:t>
            </a:r>
            <a:r>
              <a:rPr lang="en-US" sz="2800" dirty="0" err="1"/>
              <a:t>setnx</a:t>
            </a:r>
            <a:r>
              <a:rPr lang="en-US" sz="2800" dirty="0"/>
              <a:t>(key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/>
              <a:t>1) == 1) {</a:t>
            </a:r>
            <a:br>
              <a:rPr lang="en-US" sz="2800" dirty="0"/>
            </a:br>
            <a:r>
              <a:rPr lang="en-US" sz="2800" dirty="0"/>
              <a:t>    expire(key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/>
              <a:t>30);</a:t>
            </a:r>
            <a:br>
              <a:rPr lang="en-US" sz="2800" dirty="0"/>
            </a:br>
            <a:r>
              <a:rPr lang="en-US" sz="2800" dirty="0"/>
              <a:t>    try {</a:t>
            </a:r>
            <a:br>
              <a:rPr lang="en-US" sz="2800" dirty="0"/>
            </a:br>
            <a:r>
              <a:rPr lang="en-US" sz="2800" dirty="0"/>
              <a:t>        do something;</a:t>
            </a:r>
            <a:br>
              <a:rPr lang="en-US" sz="2800" dirty="0"/>
            </a:br>
            <a:r>
              <a:rPr lang="en-US" sz="2800" dirty="0"/>
              <a:t>    } finally {</a:t>
            </a:r>
            <a:br>
              <a:rPr lang="en-US" sz="2800" dirty="0"/>
            </a:br>
            <a:r>
              <a:rPr lang="en-US" sz="2800" dirty="0"/>
              <a:t>        del(key);</a:t>
            </a:r>
            <a:br>
              <a:rPr lang="en-US" sz="2800" dirty="0"/>
            </a:br>
            <a:r>
              <a:rPr lang="en-US" sz="2800" dirty="0"/>
              <a:t>    }</a:t>
            </a:r>
            <a:br>
              <a:rPr lang="en-US" sz="2800" dirty="0"/>
            </a:br>
            <a:r>
              <a:rPr lang="en-US" sz="2800" dirty="0"/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C479A-E199-9541-B3C1-6182DF888B53}"/>
              </a:ext>
            </a:extLst>
          </p:cNvPr>
          <p:cNvSpPr txBox="1"/>
          <p:nvPr/>
        </p:nvSpPr>
        <p:spPr>
          <a:xfrm>
            <a:off x="886327" y="1456085"/>
            <a:ext cx="4909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实现分布式锁的伪代码：</a:t>
            </a:r>
            <a:endParaRPr kumimoji="1" lang="zh-CN" alt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00532-D12A-AA4E-BF4F-29DC8A6E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2535386"/>
            <a:ext cx="5460844" cy="32803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8934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4454798" y="325901"/>
            <a:ext cx="3949155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Redis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分布式锁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E172B3-59C9-A648-A5C6-B18019E86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" y="623942"/>
            <a:ext cx="12711164" cy="6576342"/>
          </a:xfrm>
          <a:prstGeom prst="rect">
            <a:avLst/>
          </a:prstGeom>
        </p:spPr>
      </p:pic>
      <p:sp>
        <p:nvSpPr>
          <p:cNvPr id="26" name="灯片编号占位符 1">
            <a:extLst>
              <a:ext uri="{FF2B5EF4-FFF2-40B4-BE49-F238E27FC236}">
                <a16:creationId xmlns:a16="http://schemas.microsoft.com/office/drawing/2014/main" id="{41D6BAE6-B107-A142-8D83-B5D33E0B315E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13</a:t>
            </a:fld>
            <a:r>
              <a:rPr lang="en-US" altLang="zh-CN" sz="3200" dirty="0"/>
              <a:t>/16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553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4454798" y="325901"/>
            <a:ext cx="3949155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Redis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伪分布式搭建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灯片编号占位符 1">
            <a:extLst>
              <a:ext uri="{FF2B5EF4-FFF2-40B4-BE49-F238E27FC236}">
                <a16:creationId xmlns:a16="http://schemas.microsoft.com/office/drawing/2014/main" id="{41D6BAE6-B107-A142-8D83-B5D33E0B315E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14</a:t>
            </a:fld>
            <a:r>
              <a:rPr lang="en-US" altLang="zh-CN" sz="3200" dirty="0"/>
              <a:t>/16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22870-DD34-A24D-8B26-E87B253AE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63" y="846479"/>
            <a:ext cx="5970488" cy="606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0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6213351" y="3862178"/>
            <a:ext cx="414367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213351" y="2994348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下周计划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244799" y="1708340"/>
            <a:ext cx="3828393" cy="4080857"/>
            <a:chOff x="999059" y="1708340"/>
            <a:chExt cx="3828393" cy="4080857"/>
          </a:xfrm>
        </p:grpSpPr>
        <p:grpSp>
          <p:nvGrpSpPr>
            <p:cNvPr id="15" name="组合 14"/>
            <p:cNvGrpSpPr/>
            <p:nvPr/>
          </p:nvGrpSpPr>
          <p:grpSpPr>
            <a:xfrm>
              <a:off x="999059" y="1708340"/>
              <a:ext cx="3828393" cy="4080857"/>
              <a:chOff x="3835400" y="1789113"/>
              <a:chExt cx="1468438" cy="1565275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40052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5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5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9" name="Freeform 6"/>
              <p:cNvSpPr>
                <a:spLocks/>
              </p:cNvSpPr>
              <p:nvPr/>
            </p:nvSpPr>
            <p:spPr bwMode="auto">
              <a:xfrm>
                <a:off x="39671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4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4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0" name="Rectangle 8"/>
              <p:cNvSpPr>
                <a:spLocks noChangeArrowheads="1"/>
              </p:cNvSpPr>
              <p:nvPr/>
            </p:nvSpPr>
            <p:spPr bwMode="auto">
              <a:xfrm>
                <a:off x="4318000" y="2117726"/>
                <a:ext cx="674688" cy="342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3835400" y="18399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2" name="Freeform 10"/>
              <p:cNvSpPr>
                <a:spLocks/>
              </p:cNvSpPr>
              <p:nvPr/>
            </p:nvSpPr>
            <p:spPr bwMode="auto">
              <a:xfrm>
                <a:off x="3835400" y="1976438"/>
                <a:ext cx="234950" cy="73025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3" name="Freeform 11"/>
              <p:cNvSpPr>
                <a:spLocks/>
              </p:cNvSpPr>
              <p:nvPr/>
            </p:nvSpPr>
            <p:spPr bwMode="auto">
              <a:xfrm>
                <a:off x="3835400" y="21177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4" name="Freeform 12"/>
              <p:cNvSpPr>
                <a:spLocks/>
              </p:cNvSpPr>
              <p:nvPr/>
            </p:nvSpPr>
            <p:spPr bwMode="auto">
              <a:xfrm>
                <a:off x="3835400" y="22590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5" name="Freeform 13"/>
              <p:cNvSpPr>
                <a:spLocks/>
              </p:cNvSpPr>
              <p:nvPr/>
            </p:nvSpPr>
            <p:spPr bwMode="auto">
              <a:xfrm>
                <a:off x="3835400" y="23971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6" name="Freeform 14"/>
              <p:cNvSpPr>
                <a:spLocks/>
              </p:cNvSpPr>
              <p:nvPr/>
            </p:nvSpPr>
            <p:spPr bwMode="auto">
              <a:xfrm>
                <a:off x="3835400" y="25368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7" name="Freeform 15"/>
              <p:cNvSpPr>
                <a:spLocks/>
              </p:cNvSpPr>
              <p:nvPr/>
            </p:nvSpPr>
            <p:spPr bwMode="auto">
              <a:xfrm>
                <a:off x="3835400" y="26781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8" name="Freeform 16"/>
              <p:cNvSpPr>
                <a:spLocks/>
              </p:cNvSpPr>
              <p:nvPr/>
            </p:nvSpPr>
            <p:spPr bwMode="auto">
              <a:xfrm>
                <a:off x="3835400" y="28162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9" name="Freeform 17"/>
              <p:cNvSpPr>
                <a:spLocks/>
              </p:cNvSpPr>
              <p:nvPr/>
            </p:nvSpPr>
            <p:spPr bwMode="auto">
              <a:xfrm>
                <a:off x="3835400" y="29559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0" name="Freeform 18"/>
              <p:cNvSpPr>
                <a:spLocks/>
              </p:cNvSpPr>
              <p:nvPr/>
            </p:nvSpPr>
            <p:spPr bwMode="auto">
              <a:xfrm>
                <a:off x="3835400" y="30972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Freeform 19"/>
              <p:cNvSpPr>
                <a:spLocks/>
              </p:cNvSpPr>
              <p:nvPr/>
            </p:nvSpPr>
            <p:spPr bwMode="auto">
              <a:xfrm>
                <a:off x="3835400" y="32353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16" name="矩形 259"/>
            <p:cNvSpPr>
              <a:spLocks noChangeArrowheads="1"/>
            </p:cNvSpPr>
            <p:nvPr/>
          </p:nvSpPr>
          <p:spPr bwMode="auto">
            <a:xfrm>
              <a:off x="2306379" y="2775471"/>
              <a:ext cx="165660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3600" dirty="0">
                  <a:solidFill>
                    <a:srgbClr val="4D4D4D"/>
                  </a:solidFill>
                  <a:cs typeface="Arial" panose="020B0604020202020204" pitchFamily="34" charset="0"/>
                </a:rPr>
                <a:t>02</a:t>
              </a:r>
              <a:endParaRPr lang="zh-CN" altLang="en-US" sz="1800" dirty="0">
                <a:solidFill>
                  <a:srgbClr val="4D4D4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" name="矩形 259"/>
            <p:cNvSpPr>
              <a:spLocks noChangeArrowheads="1"/>
            </p:cNvSpPr>
            <p:nvPr/>
          </p:nvSpPr>
          <p:spPr bwMode="auto">
            <a:xfrm>
              <a:off x="2438403" y="3696145"/>
              <a:ext cx="1392558" cy="1021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zh-CN" altLang="en-US" sz="2800" dirty="0">
                  <a:solidFill>
                    <a:schemeClr val="bg1"/>
                  </a:solidFill>
                  <a:cs typeface="Arial" panose="020B0604020202020204" pitchFamily="34" charset="0"/>
                </a:rPr>
                <a:t>章节</a:t>
              </a:r>
              <a:endParaRPr lang="en-US" altLang="zh-CN" sz="14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pPr algn="ctr">
                <a:buNone/>
              </a:pPr>
              <a:r>
                <a:rPr lang="en-US" altLang="zh-CN" dirty="0">
                  <a:solidFill>
                    <a:schemeClr val="bg1"/>
                  </a:solidFill>
                  <a:cs typeface="Arial" panose="020B0604020202020204" pitchFamily="34" charset="0"/>
                </a:rPr>
                <a:t>PART</a:t>
              </a:r>
              <a:endParaRPr lang="en-US" altLang="zh-CN" sz="54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4" name="灯片编号占位符 1">
            <a:extLst>
              <a:ext uri="{FF2B5EF4-FFF2-40B4-BE49-F238E27FC236}">
                <a16:creationId xmlns:a16="http://schemas.microsoft.com/office/drawing/2014/main" id="{BC38AD53-7AAD-1548-B4AD-27D74E4BAB81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15</a:t>
            </a:fld>
            <a:r>
              <a:rPr lang="en-US" altLang="zh-CN" sz="3200" dirty="0"/>
              <a:t>/16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607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4454798" y="264346"/>
            <a:ext cx="3949155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下周计划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FFEA0F6-C23A-174F-9752-5C4E75B6A347}"/>
              </a:ext>
            </a:extLst>
          </p:cNvPr>
          <p:cNvSpPr/>
          <p:nvPr/>
        </p:nvSpPr>
        <p:spPr>
          <a:xfrm>
            <a:off x="2638425" y="2578479"/>
            <a:ext cx="10331181" cy="1964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zh-CN" altLang="en-US" sz="2800" dirty="0"/>
              <a:t>继续完成</a:t>
            </a:r>
            <a:r>
              <a:rPr lang="en-US" altLang="zh-CN" sz="2800" dirty="0"/>
              <a:t>Redis</a:t>
            </a:r>
            <a:r>
              <a:rPr lang="zh-CN" altLang="en-US" sz="2800" dirty="0"/>
              <a:t>伪分布式搭建</a:t>
            </a:r>
            <a:endParaRPr lang="en-US" altLang="zh-CN" sz="2800" dirty="0"/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2800" dirty="0"/>
              <a:t>Redis</a:t>
            </a:r>
            <a:r>
              <a:rPr lang="zh-CN" altLang="en-CN" sz="2800" dirty="0"/>
              <a:t>单线程</a:t>
            </a:r>
            <a:r>
              <a:rPr lang="zh-CN" altLang="en-US" sz="2800" dirty="0"/>
              <a:t>模型、多路复用 </a:t>
            </a:r>
            <a:r>
              <a:rPr lang="en-US" altLang="zh-CN" sz="2800" dirty="0"/>
              <a:t>I/O</a:t>
            </a:r>
            <a:r>
              <a:rPr lang="zh-CN" altLang="en-US" sz="2800" dirty="0"/>
              <a:t>模型</a:t>
            </a:r>
            <a:endParaRPr lang="en-US" altLang="zh-CN" sz="2800" dirty="0"/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2800" dirty="0"/>
              <a:t>Redis</a:t>
            </a:r>
            <a:r>
              <a:rPr lang="zh-CN" altLang="en-US" sz="2800" dirty="0"/>
              <a:t>分布式锁的简单实现</a:t>
            </a:r>
            <a:endParaRPr lang="en-US" altLang="zh-CN" sz="2800" dirty="0"/>
          </a:p>
        </p:txBody>
      </p:sp>
      <p:sp>
        <p:nvSpPr>
          <p:cNvPr id="9" name="灯片编号占位符 1">
            <a:extLst>
              <a:ext uri="{FF2B5EF4-FFF2-40B4-BE49-F238E27FC236}">
                <a16:creationId xmlns:a16="http://schemas.microsoft.com/office/drawing/2014/main" id="{42C6772F-44B3-0F42-A8C0-AA6A266D53DD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16</a:t>
            </a:fld>
            <a:r>
              <a:rPr lang="en-US" altLang="zh-CN" sz="3200" dirty="0"/>
              <a:t>/16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923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2468935" y="2926707"/>
            <a:ext cx="6552728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8000" b="1" dirty="0">
                <a:solidFill>
                  <a:schemeClr val="accent1"/>
                </a:solidFill>
                <a:cs typeface="Arial" panose="020B0604020202020204" pitchFamily="34" charset="0"/>
              </a:rPr>
              <a:t>谢谢</a:t>
            </a:r>
            <a:endParaRPr lang="en-US" altLang="zh-CN" sz="8000" b="1" dirty="0">
              <a:solidFill>
                <a:schemeClr val="accent6"/>
              </a:solidFill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0" t="20132"/>
          <a:stretch/>
        </p:blipFill>
        <p:spPr>
          <a:xfrm>
            <a:off x="6253909" y="1672109"/>
            <a:ext cx="6604488" cy="556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9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>
            <a:spLocks/>
          </p:cNvSpPr>
          <p:nvPr/>
        </p:nvSpPr>
        <p:spPr bwMode="auto">
          <a:xfrm>
            <a:off x="1820862" y="1840924"/>
            <a:ext cx="3433889" cy="3808859"/>
          </a:xfrm>
          <a:custGeom>
            <a:avLst/>
            <a:gdLst>
              <a:gd name="connsiteX0" fmla="*/ 0 w 5254752"/>
              <a:gd name="connsiteY0" fmla="*/ 0 h 3808859"/>
              <a:gd name="connsiteX1" fmla="*/ 2094866 w 5254752"/>
              <a:gd name="connsiteY1" fmla="*/ 0 h 3808859"/>
              <a:gd name="connsiteX2" fmla="*/ 3657269 w 5254752"/>
              <a:gd name="connsiteY2" fmla="*/ 0 h 3808859"/>
              <a:gd name="connsiteX3" fmla="*/ 3693071 w 5254752"/>
              <a:gd name="connsiteY3" fmla="*/ 0 h 3808859"/>
              <a:gd name="connsiteX4" fmla="*/ 3793929 w 5254752"/>
              <a:gd name="connsiteY4" fmla="*/ 0 h 3808859"/>
              <a:gd name="connsiteX5" fmla="*/ 4797400 w 5254752"/>
              <a:gd name="connsiteY5" fmla="*/ 0 h 3808859"/>
              <a:gd name="connsiteX6" fmla="*/ 5254752 w 5254752"/>
              <a:gd name="connsiteY6" fmla="*/ 457896 h 3808859"/>
              <a:gd name="connsiteX7" fmla="*/ 5254752 w 5254752"/>
              <a:gd name="connsiteY7" fmla="*/ 3350964 h 3808859"/>
              <a:gd name="connsiteX8" fmla="*/ 4797400 w 5254752"/>
              <a:gd name="connsiteY8" fmla="*/ 3808859 h 3808859"/>
              <a:gd name="connsiteX9" fmla="*/ 3718218 w 5254752"/>
              <a:gd name="connsiteY9" fmla="*/ 3808859 h 3808859"/>
              <a:gd name="connsiteX10" fmla="*/ 3693071 w 5254752"/>
              <a:gd name="connsiteY10" fmla="*/ 3808859 h 3808859"/>
              <a:gd name="connsiteX11" fmla="*/ 3544443 w 5254752"/>
              <a:gd name="connsiteY11" fmla="*/ 3808859 h 3808859"/>
              <a:gd name="connsiteX12" fmla="*/ 2094866 w 5254752"/>
              <a:gd name="connsiteY12" fmla="*/ 3808859 h 3808859"/>
              <a:gd name="connsiteX13" fmla="*/ 0 w 5254752"/>
              <a:gd name="connsiteY13" fmla="*/ 3808859 h 380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54752" h="3808859">
                <a:moveTo>
                  <a:pt x="0" y="0"/>
                </a:moveTo>
                <a:lnTo>
                  <a:pt x="2094866" y="0"/>
                </a:lnTo>
                <a:cubicBezTo>
                  <a:pt x="2770500" y="0"/>
                  <a:pt x="3277225" y="0"/>
                  <a:pt x="3657269" y="0"/>
                </a:cubicBezTo>
                <a:lnTo>
                  <a:pt x="3693071" y="0"/>
                </a:lnTo>
                <a:lnTo>
                  <a:pt x="3793929" y="0"/>
                </a:lnTo>
                <a:cubicBezTo>
                  <a:pt x="4797400" y="0"/>
                  <a:pt x="4797400" y="0"/>
                  <a:pt x="4797400" y="0"/>
                </a:cubicBezTo>
                <a:cubicBezTo>
                  <a:pt x="5046865" y="0"/>
                  <a:pt x="5254752" y="208134"/>
                  <a:pt x="5254752" y="457896"/>
                </a:cubicBezTo>
                <a:lnTo>
                  <a:pt x="5254752" y="3350964"/>
                </a:lnTo>
                <a:cubicBezTo>
                  <a:pt x="5254752" y="3611131"/>
                  <a:pt x="5046865" y="3808859"/>
                  <a:pt x="4797400" y="3808859"/>
                </a:cubicBezTo>
                <a:cubicBezTo>
                  <a:pt x="4375129" y="3808859"/>
                  <a:pt x="4018838" y="3808859"/>
                  <a:pt x="3718218" y="3808859"/>
                </a:cubicBezTo>
                <a:lnTo>
                  <a:pt x="3693071" y="3808859"/>
                </a:lnTo>
                <a:lnTo>
                  <a:pt x="3544443" y="3808859"/>
                </a:lnTo>
                <a:cubicBezTo>
                  <a:pt x="2094866" y="3808859"/>
                  <a:pt x="2094866" y="3808859"/>
                  <a:pt x="2094866" y="3808859"/>
                </a:cubicBezTo>
                <a:lnTo>
                  <a:pt x="0" y="38088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2" name="MH_SubTitle_1"/>
          <p:cNvSpPr/>
          <p:nvPr>
            <p:custDataLst>
              <p:tags r:id="rId2"/>
            </p:custDataLst>
          </p:nvPr>
        </p:nvSpPr>
        <p:spPr>
          <a:xfrm>
            <a:off x="6714071" y="2392189"/>
            <a:ext cx="4090131" cy="805301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工作总结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MH_Other_1"/>
          <p:cNvSpPr/>
          <p:nvPr>
            <p:custDataLst>
              <p:tags r:id="rId3"/>
            </p:custDataLst>
          </p:nvPr>
        </p:nvSpPr>
        <p:spPr>
          <a:xfrm>
            <a:off x="6009222" y="2392189"/>
            <a:ext cx="803628" cy="805301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3" name="MH_SubTitle_2"/>
          <p:cNvSpPr/>
          <p:nvPr>
            <p:custDataLst>
              <p:tags r:id="rId4"/>
            </p:custDataLst>
          </p:nvPr>
        </p:nvSpPr>
        <p:spPr>
          <a:xfrm>
            <a:off x="6714071" y="4402691"/>
            <a:ext cx="4090131" cy="805301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lvl="0"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下周计划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Other_2"/>
          <p:cNvSpPr/>
          <p:nvPr>
            <p:custDataLst>
              <p:tags r:id="rId5"/>
            </p:custDataLst>
          </p:nvPr>
        </p:nvSpPr>
        <p:spPr>
          <a:xfrm>
            <a:off x="6009222" y="4402691"/>
            <a:ext cx="803628" cy="805301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2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1" name="MH_Others_1"/>
          <p:cNvSpPr txBox="1"/>
          <p:nvPr>
            <p:custDataLst>
              <p:tags r:id="rId6"/>
            </p:custDataLst>
          </p:nvPr>
        </p:nvSpPr>
        <p:spPr>
          <a:xfrm>
            <a:off x="2080352" y="2964274"/>
            <a:ext cx="2873902" cy="10156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目  录</a:t>
            </a:r>
          </a:p>
        </p:txBody>
      </p:sp>
      <p:sp>
        <p:nvSpPr>
          <p:cNvPr id="17" name="MH_Others_2"/>
          <p:cNvSpPr txBox="1"/>
          <p:nvPr>
            <p:custDataLst>
              <p:tags r:id="rId7"/>
            </p:custDataLst>
          </p:nvPr>
        </p:nvSpPr>
        <p:spPr>
          <a:xfrm>
            <a:off x="2094866" y="3979935"/>
            <a:ext cx="2844872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灯片编号占位符 1">
            <a:extLst>
              <a:ext uri="{FF2B5EF4-FFF2-40B4-BE49-F238E27FC236}">
                <a16:creationId xmlns:a16="http://schemas.microsoft.com/office/drawing/2014/main" id="{F0C62550-C67E-A04A-BADA-7255462A0BDF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2</a:t>
            </a:fld>
            <a:r>
              <a:rPr lang="en-US" altLang="zh-CN" sz="3200" dirty="0"/>
              <a:t>/16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377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6213351" y="3862178"/>
            <a:ext cx="414367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213351" y="2994348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工作总结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49455" y="4303103"/>
            <a:ext cx="30251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Redis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主从复制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Redis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一致性原理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Redis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分布式锁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244799" y="1708340"/>
            <a:ext cx="3828393" cy="4080857"/>
            <a:chOff x="999059" y="1708340"/>
            <a:chExt cx="3828393" cy="4080857"/>
          </a:xfrm>
        </p:grpSpPr>
        <p:grpSp>
          <p:nvGrpSpPr>
            <p:cNvPr id="15" name="组合 14"/>
            <p:cNvGrpSpPr/>
            <p:nvPr/>
          </p:nvGrpSpPr>
          <p:grpSpPr>
            <a:xfrm>
              <a:off x="999059" y="1708340"/>
              <a:ext cx="3828393" cy="4080857"/>
              <a:chOff x="3835400" y="1789113"/>
              <a:chExt cx="1468438" cy="1565275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40052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5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5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9" name="Freeform 6"/>
              <p:cNvSpPr>
                <a:spLocks/>
              </p:cNvSpPr>
              <p:nvPr/>
            </p:nvSpPr>
            <p:spPr bwMode="auto">
              <a:xfrm>
                <a:off x="39671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4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4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0" name="Rectangle 8"/>
              <p:cNvSpPr>
                <a:spLocks noChangeArrowheads="1"/>
              </p:cNvSpPr>
              <p:nvPr/>
            </p:nvSpPr>
            <p:spPr bwMode="auto">
              <a:xfrm>
                <a:off x="4318000" y="2117726"/>
                <a:ext cx="674688" cy="342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3835400" y="18399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2" name="Freeform 10"/>
              <p:cNvSpPr>
                <a:spLocks/>
              </p:cNvSpPr>
              <p:nvPr/>
            </p:nvSpPr>
            <p:spPr bwMode="auto">
              <a:xfrm>
                <a:off x="3835400" y="1976438"/>
                <a:ext cx="234950" cy="73025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3" name="Freeform 11"/>
              <p:cNvSpPr>
                <a:spLocks/>
              </p:cNvSpPr>
              <p:nvPr/>
            </p:nvSpPr>
            <p:spPr bwMode="auto">
              <a:xfrm>
                <a:off x="3835400" y="21177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4" name="Freeform 12"/>
              <p:cNvSpPr>
                <a:spLocks/>
              </p:cNvSpPr>
              <p:nvPr/>
            </p:nvSpPr>
            <p:spPr bwMode="auto">
              <a:xfrm>
                <a:off x="3835400" y="22590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5" name="Freeform 13"/>
              <p:cNvSpPr>
                <a:spLocks/>
              </p:cNvSpPr>
              <p:nvPr/>
            </p:nvSpPr>
            <p:spPr bwMode="auto">
              <a:xfrm>
                <a:off x="3835400" y="23971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6" name="Freeform 14"/>
              <p:cNvSpPr>
                <a:spLocks/>
              </p:cNvSpPr>
              <p:nvPr/>
            </p:nvSpPr>
            <p:spPr bwMode="auto">
              <a:xfrm>
                <a:off x="3835400" y="25368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7" name="Freeform 15"/>
              <p:cNvSpPr>
                <a:spLocks/>
              </p:cNvSpPr>
              <p:nvPr/>
            </p:nvSpPr>
            <p:spPr bwMode="auto">
              <a:xfrm>
                <a:off x="3835400" y="26781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8" name="Freeform 16"/>
              <p:cNvSpPr>
                <a:spLocks/>
              </p:cNvSpPr>
              <p:nvPr/>
            </p:nvSpPr>
            <p:spPr bwMode="auto">
              <a:xfrm>
                <a:off x="3835400" y="28162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9" name="Freeform 17"/>
              <p:cNvSpPr>
                <a:spLocks/>
              </p:cNvSpPr>
              <p:nvPr/>
            </p:nvSpPr>
            <p:spPr bwMode="auto">
              <a:xfrm>
                <a:off x="3835400" y="29559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0" name="Freeform 18"/>
              <p:cNvSpPr>
                <a:spLocks/>
              </p:cNvSpPr>
              <p:nvPr/>
            </p:nvSpPr>
            <p:spPr bwMode="auto">
              <a:xfrm>
                <a:off x="3835400" y="30972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Freeform 19"/>
              <p:cNvSpPr>
                <a:spLocks/>
              </p:cNvSpPr>
              <p:nvPr/>
            </p:nvSpPr>
            <p:spPr bwMode="auto">
              <a:xfrm>
                <a:off x="3835400" y="32353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16" name="矩形 259"/>
            <p:cNvSpPr>
              <a:spLocks noChangeArrowheads="1"/>
            </p:cNvSpPr>
            <p:nvPr/>
          </p:nvSpPr>
          <p:spPr bwMode="auto">
            <a:xfrm>
              <a:off x="2306379" y="2775471"/>
              <a:ext cx="165660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3600" dirty="0">
                  <a:solidFill>
                    <a:srgbClr val="4D4D4D"/>
                  </a:solidFill>
                  <a:cs typeface="Arial" panose="020B0604020202020204" pitchFamily="34" charset="0"/>
                </a:rPr>
                <a:t>01</a:t>
              </a:r>
              <a:endParaRPr lang="zh-CN" altLang="en-US" sz="1800" dirty="0">
                <a:solidFill>
                  <a:srgbClr val="4D4D4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" name="矩形 259"/>
            <p:cNvSpPr>
              <a:spLocks noChangeArrowheads="1"/>
            </p:cNvSpPr>
            <p:nvPr/>
          </p:nvSpPr>
          <p:spPr bwMode="auto">
            <a:xfrm>
              <a:off x="2438403" y="3696145"/>
              <a:ext cx="1392558" cy="1021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zh-CN" altLang="en-US" sz="2800" dirty="0">
                  <a:solidFill>
                    <a:schemeClr val="bg1"/>
                  </a:solidFill>
                  <a:cs typeface="Arial" panose="020B0604020202020204" pitchFamily="34" charset="0"/>
                </a:rPr>
                <a:t>章节</a:t>
              </a:r>
              <a:endParaRPr lang="en-US" altLang="zh-CN" sz="14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pPr algn="ctr">
                <a:buNone/>
              </a:pPr>
              <a:r>
                <a:rPr lang="en-US" altLang="zh-CN" dirty="0">
                  <a:solidFill>
                    <a:schemeClr val="bg1"/>
                  </a:solidFill>
                  <a:cs typeface="Arial" panose="020B0604020202020204" pitchFamily="34" charset="0"/>
                </a:rPr>
                <a:t>PART</a:t>
              </a:r>
              <a:endParaRPr lang="en-US" altLang="zh-CN" sz="54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4" name="灯片编号占位符 1">
            <a:extLst>
              <a:ext uri="{FF2B5EF4-FFF2-40B4-BE49-F238E27FC236}">
                <a16:creationId xmlns:a16="http://schemas.microsoft.com/office/drawing/2014/main" id="{F332D9BA-5B03-C24C-B4EA-D9432F6262AD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3</a:t>
            </a:fld>
            <a:r>
              <a:rPr lang="en-US" altLang="zh-CN" sz="3200" dirty="0"/>
              <a:t>/16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57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4454798" y="325901"/>
            <a:ext cx="3949155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Redis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主从复制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灯片编号占位符 1">
            <a:extLst>
              <a:ext uri="{FF2B5EF4-FFF2-40B4-BE49-F238E27FC236}">
                <a16:creationId xmlns:a16="http://schemas.microsoft.com/office/drawing/2014/main" id="{41D6BAE6-B107-A142-8D83-B5D33E0B315E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4</a:t>
            </a:fld>
            <a:r>
              <a:rPr lang="en-US" altLang="zh-CN" sz="3200" dirty="0"/>
              <a:t>/16</a:t>
            </a:r>
            <a:endParaRPr lang="zh-CN" altLang="en-US" dirty="0"/>
          </a:p>
        </p:txBody>
      </p:sp>
      <p:pic>
        <p:nvPicPr>
          <p:cNvPr id="3" name="Picture 2" descr="A picture containing mug, cup&#10;&#10;Description automatically generated">
            <a:extLst>
              <a:ext uri="{FF2B5EF4-FFF2-40B4-BE49-F238E27FC236}">
                <a16:creationId xmlns:a16="http://schemas.microsoft.com/office/drawing/2014/main" id="{8C3E1AAA-8429-C447-97EF-3DA2EAF04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38" y="2143581"/>
            <a:ext cx="5236411" cy="2945481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DBD814-74B8-E947-8B08-6F0117BFE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399" y="1733838"/>
            <a:ext cx="5871790" cy="376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3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4454798" y="325901"/>
            <a:ext cx="3949155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Redis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主从复制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灯片编号占位符 1">
            <a:extLst>
              <a:ext uri="{FF2B5EF4-FFF2-40B4-BE49-F238E27FC236}">
                <a16:creationId xmlns:a16="http://schemas.microsoft.com/office/drawing/2014/main" id="{41D6BAE6-B107-A142-8D83-B5D33E0B315E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5</a:t>
            </a:fld>
            <a:r>
              <a:rPr lang="en-US" altLang="zh-CN" sz="3200" dirty="0"/>
              <a:t>/16</a:t>
            </a:r>
            <a:endParaRPr lang="zh-CN" altLang="en-US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7E7CDE-4CEF-E54D-BF34-0568181DE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52" y="1505503"/>
            <a:ext cx="6728246" cy="42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1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4454798" y="325901"/>
            <a:ext cx="3949155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Redis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一致性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灯片编号占位符 1">
            <a:extLst>
              <a:ext uri="{FF2B5EF4-FFF2-40B4-BE49-F238E27FC236}">
                <a16:creationId xmlns:a16="http://schemas.microsoft.com/office/drawing/2014/main" id="{41D6BAE6-B107-A142-8D83-B5D33E0B315E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6</a:t>
            </a:fld>
            <a:r>
              <a:rPr lang="en-US" altLang="zh-CN" sz="3200" dirty="0"/>
              <a:t>/16</a:t>
            </a:r>
            <a:endParaRPr lang="zh-CN" alt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F119E59-C42F-3940-B9CE-57A0DB906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23" y="1074531"/>
            <a:ext cx="4518744" cy="5083587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584BCF9D-9A55-6243-8B5E-B7907E20A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185" y="1097026"/>
            <a:ext cx="4518743" cy="503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9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4454798" y="325901"/>
            <a:ext cx="3949155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Redis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一致性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灯片编号占位符 1">
            <a:extLst>
              <a:ext uri="{FF2B5EF4-FFF2-40B4-BE49-F238E27FC236}">
                <a16:creationId xmlns:a16="http://schemas.microsoft.com/office/drawing/2014/main" id="{41D6BAE6-B107-A142-8D83-B5D33E0B315E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7</a:t>
            </a:fld>
            <a:r>
              <a:rPr lang="en-US" altLang="zh-CN" sz="3200" dirty="0"/>
              <a:t>/16</a:t>
            </a:r>
            <a:endParaRPr lang="zh-CN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ACC53A-F237-A846-9F2A-232B37516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831" y="1311274"/>
            <a:ext cx="4413087" cy="461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4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4454798" y="325901"/>
            <a:ext cx="3949155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Redis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一致性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灯片编号占位符 1">
            <a:extLst>
              <a:ext uri="{FF2B5EF4-FFF2-40B4-BE49-F238E27FC236}">
                <a16:creationId xmlns:a16="http://schemas.microsoft.com/office/drawing/2014/main" id="{41D6BAE6-B107-A142-8D83-B5D33E0B315E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8</a:t>
            </a:fld>
            <a:r>
              <a:rPr lang="en-US" altLang="zh-CN" sz="3200" dirty="0"/>
              <a:t>/16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199C7-AE47-744D-866D-9E1748FBE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475" y="1311275"/>
            <a:ext cx="4533900" cy="461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7C32CA-7E2D-AF4B-B920-2822635BF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853" y="1362075"/>
            <a:ext cx="44704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9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4454798" y="325901"/>
            <a:ext cx="3949155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Redis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一致性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灯片编号占位符 1">
            <a:extLst>
              <a:ext uri="{FF2B5EF4-FFF2-40B4-BE49-F238E27FC236}">
                <a16:creationId xmlns:a16="http://schemas.microsoft.com/office/drawing/2014/main" id="{41D6BAE6-B107-A142-8D83-B5D33E0B315E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9</a:t>
            </a:fld>
            <a:r>
              <a:rPr lang="en-US" altLang="zh-CN" sz="3200" dirty="0"/>
              <a:t>/16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1B86E-3789-A847-B202-173A27D13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088" y="1315925"/>
            <a:ext cx="4448287" cy="460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B17E51-7F12-604B-87D1-34E0AC48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340" y="1332025"/>
            <a:ext cx="44196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7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208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heme/theme1.xml><?xml version="1.0" encoding="utf-8"?>
<a:theme xmlns:a="http://schemas.openxmlformats.org/drawingml/2006/main" name="自定义设计方案">
  <a:themeElements>
    <a:clrScheme name="自定义 3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4754"/>
      </a:accent1>
      <a:accent2>
        <a:srgbClr val="00939F"/>
      </a:accent2>
      <a:accent3>
        <a:srgbClr val="F6AA26"/>
      </a:accent3>
      <a:accent4>
        <a:srgbClr val="EA552B"/>
      </a:accent4>
      <a:accent5>
        <a:srgbClr val="956134"/>
      </a:accent5>
      <a:accent6>
        <a:srgbClr val="394754"/>
      </a:accent6>
      <a:hlink>
        <a:srgbClr val="00939F"/>
      </a:hlink>
      <a:folHlink>
        <a:srgbClr val="F6AA2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1333</Words>
  <Application>Microsoft Macintosh PowerPoint</Application>
  <PresentationFormat>Custom</PresentationFormat>
  <Paragraphs>92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微软雅黑</vt:lpstr>
      <vt:lpstr>Arial</vt:lpstr>
      <vt:lpstr>Calibri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bt208</dc:title>
  <dc:creator/>
  <cp:lastModifiedBy/>
  <cp:revision>1</cp:revision>
  <dcterms:created xsi:type="dcterms:W3CDTF">2016-11-28T19:55:50Z</dcterms:created>
  <dcterms:modified xsi:type="dcterms:W3CDTF">2020-03-31T06:06:37Z</dcterms:modified>
</cp:coreProperties>
</file>